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1" r:id="rId3"/>
    <p:sldId id="261" r:id="rId4"/>
    <p:sldId id="272" r:id="rId5"/>
    <p:sldId id="274" r:id="rId6"/>
    <p:sldId id="275" r:id="rId7"/>
    <p:sldId id="276" r:id="rId8"/>
    <p:sldId id="279" r:id="rId9"/>
    <p:sldId id="277" r:id="rId10"/>
    <p:sldId id="278" r:id="rId11"/>
    <p:sldId id="280" r:id="rId12"/>
    <p:sldId id="281" r:id="rId13"/>
    <p:sldId id="282" r:id="rId14"/>
    <p:sldId id="273" r:id="rId15"/>
    <p:sldId id="260" r:id="rId16"/>
  </p:sldIdLst>
  <p:sldSz cx="12192000" cy="6858000"/>
  <p:notesSz cx="6858000" cy="9144000"/>
  <p:embeddedFontLst>
    <p:embeddedFont>
      <p:font typeface="Open Sans" panose="020B0806030504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D8"/>
    <a:srgbClr val="045CAB"/>
    <a:srgbClr val="7BC6DF"/>
    <a:srgbClr val="065CAB"/>
    <a:srgbClr val="0046A2"/>
    <a:srgbClr val="D1D1D1"/>
    <a:srgbClr val="F1BE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41" autoAdjust="0"/>
    <p:restoredTop sz="94582" autoAdjust="0"/>
  </p:normalViewPr>
  <p:slideViewPr>
    <p:cSldViewPr snapToGrid="0">
      <p:cViewPr varScale="1">
        <p:scale>
          <a:sx n="115" d="100"/>
          <a:sy n="115" d="100"/>
        </p:scale>
        <p:origin x="776" y="200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6000" dirty="0">
                <a:latin typeface="+mj-lt"/>
              </a:rPr>
              <a:t>Выпускная квалификационная работа </a:t>
            </a:r>
            <a:br>
              <a:rPr lang="ru-RU" dirty="0">
                <a:latin typeface="+mj-lt"/>
              </a:rPr>
            </a:br>
            <a:r>
              <a:rPr lang="ru-RU" sz="3200" dirty="0">
                <a:latin typeface="+mj-lt"/>
              </a:rPr>
              <a:t>по курсу </a:t>
            </a:r>
            <a:br>
              <a:rPr lang="ru-RU" sz="3200" dirty="0">
                <a:latin typeface="+mj-lt"/>
              </a:rPr>
            </a:br>
            <a:r>
              <a:rPr lang="ru-RU" sz="3200" dirty="0">
                <a:latin typeface="+mj-lt"/>
              </a:rPr>
              <a:t>«</a:t>
            </a:r>
            <a:r>
              <a:rPr lang="en-US" sz="3200" dirty="0"/>
              <a:t>Data Science pro</a:t>
            </a:r>
            <a:r>
              <a:rPr lang="ru-RU" sz="3200" dirty="0"/>
              <a:t>»</a:t>
            </a:r>
            <a:endParaRPr lang="ru-RU" dirty="0">
              <a:latin typeface="+mj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7" y="4598789"/>
            <a:ext cx="9119010" cy="874168"/>
          </a:xfrm>
        </p:spPr>
        <p:txBody>
          <a:bodyPr/>
          <a:lstStyle/>
          <a:p>
            <a:r>
              <a:rPr lang="ru-RU" dirty="0">
                <a:latin typeface="+mn-lt"/>
              </a:rPr>
              <a:t>Докладчик: Анна Погорелова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4AB5B-4648-C60E-5F45-C41C72DA5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pic>
        <p:nvPicPr>
          <p:cNvPr id="6" name="Picture 5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12490DBF-87B2-F51B-88E3-D44F87843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1469046"/>
            <a:ext cx="6563615" cy="1122402"/>
          </a:xfrm>
          <a:prstGeom prst="rect">
            <a:avLst/>
          </a:prstGeom>
        </p:spPr>
      </p:pic>
      <p:pic>
        <p:nvPicPr>
          <p:cNvPr id="8" name="Picture 7" descr="A graph with blue squares and white text&#10;&#10;Description automatically generated">
            <a:extLst>
              <a:ext uri="{FF2B5EF4-FFF2-40B4-BE49-F238E27FC236}">
                <a16:creationId xmlns:a16="http://schemas.microsoft.com/office/drawing/2014/main" id="{C97F2F85-ACE7-61CC-222B-8351CB2DE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22" y="2899114"/>
            <a:ext cx="4781941" cy="3534937"/>
          </a:xfrm>
          <a:prstGeom prst="rect">
            <a:avLst/>
          </a:prstGeom>
        </p:spPr>
      </p:pic>
      <p:grpSp>
        <p:nvGrpSpPr>
          <p:cNvPr id="9" name="Группа 18">
            <a:extLst>
              <a:ext uri="{FF2B5EF4-FFF2-40B4-BE49-F238E27FC236}">
                <a16:creationId xmlns:a16="http://schemas.microsoft.com/office/drawing/2014/main" id="{1A63B3A4-20EA-D002-7CA2-3C7D88C28C55}"/>
              </a:ext>
            </a:extLst>
          </p:cNvPr>
          <p:cNvGrpSpPr/>
          <p:nvPr/>
        </p:nvGrpSpPr>
        <p:grpSpPr>
          <a:xfrm>
            <a:off x="3286826" y="354420"/>
            <a:ext cx="8072549" cy="706493"/>
            <a:chOff x="1476753" y="3499669"/>
            <a:chExt cx="4619247" cy="666000"/>
          </a:xfrm>
        </p:grpSpPr>
        <p:sp>
          <p:nvSpPr>
            <p:cNvPr id="10" name="Прямоугольник 19">
              <a:extLst>
                <a:ext uri="{FF2B5EF4-FFF2-40B4-BE49-F238E27FC236}">
                  <a16:creationId xmlns:a16="http://schemas.microsoft.com/office/drawing/2014/main" id="{096942DD-3211-3B59-D6F9-1A9CD56963AF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6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Нормализация данных</a:t>
              </a:r>
              <a:endParaRPr lang="ru-RU" sz="36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761DAB33-75D0-75C8-D9F1-C2D9A851CAE6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3293DC9-21A2-4910-A737-94063C0A53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6" name="Picture 15" descr="A graph with blue and red squares&#10;&#10;Description automatically generated">
            <a:extLst>
              <a:ext uri="{FF2B5EF4-FFF2-40B4-BE49-F238E27FC236}">
                <a16:creationId xmlns:a16="http://schemas.microsoft.com/office/drawing/2014/main" id="{B7A574F3-B083-1906-B96A-2061ECD53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648" y="2949049"/>
            <a:ext cx="4781940" cy="3585101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1503090F-B3EE-ACF3-077C-156A23B65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557" y="2024146"/>
            <a:ext cx="6028628" cy="874968"/>
          </a:xfrm>
          <a:prstGeom prst="rect">
            <a:avLst/>
          </a:prstGeom>
        </p:spPr>
      </p:pic>
      <p:pic>
        <p:nvPicPr>
          <p:cNvPr id="20" name="Picture 19" descr="A screenshot of a graph&#10;&#10;Description automatically generated">
            <a:extLst>
              <a:ext uri="{FF2B5EF4-FFF2-40B4-BE49-F238E27FC236}">
                <a16:creationId xmlns:a16="http://schemas.microsoft.com/office/drawing/2014/main" id="{734FB2CE-01B9-6611-C194-9811374AA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3633" y="423949"/>
            <a:ext cx="7495995" cy="60101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0B8A80-3F42-74D5-F2BF-71E2F2DBD70F}"/>
              </a:ext>
            </a:extLst>
          </p:cNvPr>
          <p:cNvSpPr txBox="1"/>
          <p:nvPr/>
        </p:nvSpPr>
        <p:spPr>
          <a:xfrm>
            <a:off x="4760962" y="34381"/>
            <a:ext cx="393569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2300" dirty="0">
                <a:latin typeface="+mn-lt"/>
              </a:rPr>
              <a:t>Тепловая карта </a:t>
            </a:r>
            <a:r>
              <a:rPr lang="ru-RU" sz="2300" dirty="0" err="1">
                <a:latin typeface="+mn-lt"/>
              </a:rPr>
              <a:t>коэф.Пирсона</a:t>
            </a:r>
            <a:endParaRPr lang="en-GE" sz="2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632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A430D-1123-FAE3-0A2B-CCCF4C53A0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grpSp>
        <p:nvGrpSpPr>
          <p:cNvPr id="5" name="Группа 18">
            <a:extLst>
              <a:ext uri="{FF2B5EF4-FFF2-40B4-BE49-F238E27FC236}">
                <a16:creationId xmlns:a16="http://schemas.microsoft.com/office/drawing/2014/main" id="{52D8FB01-A742-C939-D9DF-1C415CECED7C}"/>
              </a:ext>
            </a:extLst>
          </p:cNvPr>
          <p:cNvGrpSpPr/>
          <p:nvPr/>
        </p:nvGrpSpPr>
        <p:grpSpPr>
          <a:xfrm>
            <a:off x="3286826" y="354420"/>
            <a:ext cx="8072549" cy="706493"/>
            <a:chOff x="1476753" y="3499669"/>
            <a:chExt cx="4619247" cy="666000"/>
          </a:xfrm>
        </p:grpSpPr>
        <p:sp>
          <p:nvSpPr>
            <p:cNvPr id="6" name="Прямоугольник 19">
              <a:extLst>
                <a:ext uri="{FF2B5EF4-FFF2-40B4-BE49-F238E27FC236}">
                  <a16:creationId xmlns:a16="http://schemas.microsoft.com/office/drawing/2014/main" id="{317C54F9-6100-06CA-A750-1AA0DB97B2BF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Прогнозирование модуля упругости при растяжении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7" name="Прямоугольник 58">
              <a:extLst>
                <a:ext uri="{FF2B5EF4-FFF2-40B4-BE49-F238E27FC236}">
                  <a16:creationId xmlns:a16="http://schemas.microsoft.com/office/drawing/2014/main" id="{4F84286E-926E-9A12-25FC-9C82B8E99B89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8" name="Прямоугольник 58">
              <a:extLst>
                <a:ext uri="{FF2B5EF4-FFF2-40B4-BE49-F238E27FC236}">
                  <a16:creationId xmlns:a16="http://schemas.microsoft.com/office/drawing/2014/main" id="{36A1B673-69F9-16DB-1A1E-0AA15D23268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A2BAAE2-B78D-76F9-8A5A-940D65E6F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797" y="1557338"/>
            <a:ext cx="6311900" cy="3581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F95699-608B-55D1-8613-20F50A5827E5}"/>
              </a:ext>
            </a:extLst>
          </p:cNvPr>
          <p:cNvSpPr txBox="1"/>
          <p:nvPr/>
        </p:nvSpPr>
        <p:spPr>
          <a:xfrm>
            <a:off x="626138" y="1557338"/>
            <a:ext cx="509565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800" dirty="0">
                <a:latin typeface="+mn-lt"/>
              </a:rPr>
              <a:t>Этапы:</a:t>
            </a:r>
          </a:p>
          <a:p>
            <a:pPr marL="342900" indent="-342900" algn="l">
              <a:buFontTx/>
              <a:buChar char="-"/>
            </a:pPr>
            <a:r>
              <a:rPr lang="ru-RU" sz="2000" dirty="0">
                <a:latin typeface="+mn-lt"/>
              </a:rPr>
              <a:t>предобработка (для некоторых моделей);</a:t>
            </a:r>
          </a:p>
          <a:p>
            <a:pPr marL="342900" indent="-342900" algn="l">
              <a:buFontTx/>
              <a:buChar char="-"/>
            </a:pPr>
            <a:r>
              <a:rPr lang="ru-RU" sz="2000" dirty="0">
                <a:latin typeface="+mn-lt"/>
              </a:rPr>
              <a:t>тест/</a:t>
            </a:r>
            <a:r>
              <a:rPr lang="ru-RU" sz="2000" dirty="0" err="1">
                <a:latin typeface="+mn-lt"/>
              </a:rPr>
              <a:t>тренир</a:t>
            </a:r>
            <a:r>
              <a:rPr lang="ru-RU" sz="2000" dirty="0">
                <a:latin typeface="+mn-lt"/>
              </a:rPr>
              <a:t>. (30%; 70%);</a:t>
            </a:r>
          </a:p>
          <a:p>
            <a:pPr marL="342900" indent="-342900" algn="l">
              <a:buFontTx/>
              <a:buChar char="-"/>
            </a:pPr>
            <a:r>
              <a:rPr lang="ru-RU" sz="2000" dirty="0">
                <a:latin typeface="+mn-lt"/>
              </a:rPr>
              <a:t>обучение;</a:t>
            </a:r>
          </a:p>
          <a:p>
            <a:pPr marL="342900" indent="-342900" algn="l">
              <a:buFontTx/>
              <a:buChar char="-"/>
            </a:pPr>
            <a:r>
              <a:rPr lang="ru-RU" sz="2000" dirty="0">
                <a:latin typeface="+mn-lt"/>
              </a:rPr>
              <a:t>визуализация;</a:t>
            </a:r>
          </a:p>
          <a:p>
            <a:pPr marL="342900" indent="-342900" algn="l">
              <a:buFontTx/>
              <a:buChar char="-"/>
            </a:pPr>
            <a:r>
              <a:rPr lang="ru-RU" sz="2000" dirty="0">
                <a:latin typeface="+mn-lt"/>
              </a:rPr>
              <a:t>подбор </a:t>
            </a:r>
            <a:r>
              <a:rPr lang="ru-RU" sz="2000" dirty="0" err="1">
                <a:latin typeface="+mn-lt"/>
              </a:rPr>
              <a:t>гиперпараметров</a:t>
            </a:r>
            <a:r>
              <a:rPr lang="ru-RU" sz="2000" dirty="0">
                <a:latin typeface="+mn-lt"/>
              </a:rPr>
              <a:t> (</a:t>
            </a:r>
            <a:r>
              <a:rPr lang="en-US" sz="2000" dirty="0" err="1">
                <a:latin typeface="+mn-lt"/>
              </a:rPr>
              <a:t>GridSearch</a:t>
            </a:r>
            <a:r>
              <a:rPr lang="ru-RU" sz="2000" dirty="0">
                <a:latin typeface="+mn-lt"/>
              </a:rPr>
              <a:t>);</a:t>
            </a:r>
            <a:endParaRPr lang="en-GE" sz="2000" dirty="0">
              <a:latin typeface="+mn-lt"/>
            </a:endParaRPr>
          </a:p>
        </p:txBody>
      </p:sp>
      <p:pic>
        <p:nvPicPr>
          <p:cNvPr id="13" name="Picture 12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E96E7FE8-9E59-9F29-FA9E-4595BB739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952" y="4005875"/>
            <a:ext cx="3623747" cy="2589573"/>
          </a:xfrm>
          <a:prstGeom prst="rect">
            <a:avLst/>
          </a:prstGeom>
        </p:spPr>
      </p:pic>
      <p:pic>
        <p:nvPicPr>
          <p:cNvPr id="15" name="Picture 14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F1EFD8E9-8924-64DA-2745-058D4536D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495" y="1248937"/>
            <a:ext cx="6989505" cy="5058614"/>
          </a:xfrm>
          <a:prstGeom prst="rect">
            <a:avLst/>
          </a:prstGeom>
        </p:spPr>
      </p:pic>
      <p:sp>
        <p:nvSpPr>
          <p:cNvPr id="20" name="Circular Arrow 19">
            <a:extLst>
              <a:ext uri="{FF2B5EF4-FFF2-40B4-BE49-F238E27FC236}">
                <a16:creationId xmlns:a16="http://schemas.microsoft.com/office/drawing/2014/main" id="{70199157-2D64-AC69-853B-EF6A8279B120}"/>
              </a:ext>
            </a:extLst>
          </p:cNvPr>
          <p:cNvSpPr/>
          <p:nvPr/>
        </p:nvSpPr>
        <p:spPr>
          <a:xfrm rot="16200000">
            <a:off x="535547" y="2577259"/>
            <a:ext cx="960995" cy="1703482"/>
          </a:xfrm>
          <a:prstGeom prst="circularArrow">
            <a:avLst/>
          </a:prstGeom>
          <a:solidFill>
            <a:srgbClr val="045C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48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99695-8019-A0AD-81F1-56F0A39F0C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grpSp>
        <p:nvGrpSpPr>
          <p:cNvPr id="5" name="Группа 18">
            <a:extLst>
              <a:ext uri="{FF2B5EF4-FFF2-40B4-BE49-F238E27FC236}">
                <a16:creationId xmlns:a16="http://schemas.microsoft.com/office/drawing/2014/main" id="{F5A3E51C-D410-7379-B53B-8C673905129F}"/>
              </a:ext>
            </a:extLst>
          </p:cNvPr>
          <p:cNvGrpSpPr/>
          <p:nvPr/>
        </p:nvGrpSpPr>
        <p:grpSpPr>
          <a:xfrm>
            <a:off x="3286826" y="354420"/>
            <a:ext cx="8072549" cy="706493"/>
            <a:chOff x="1476753" y="3499669"/>
            <a:chExt cx="4619247" cy="666000"/>
          </a:xfrm>
        </p:grpSpPr>
        <p:sp>
          <p:nvSpPr>
            <p:cNvPr id="6" name="Прямоугольник 19">
              <a:extLst>
                <a:ext uri="{FF2B5EF4-FFF2-40B4-BE49-F238E27FC236}">
                  <a16:creationId xmlns:a16="http://schemas.microsoft.com/office/drawing/2014/main" id="{6B8D1BB2-A450-983A-F82F-A483C2B1C0A6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Прогнозирование прочности при растяжении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7" name="Прямоугольник 58">
              <a:extLst>
                <a:ext uri="{FF2B5EF4-FFF2-40B4-BE49-F238E27FC236}">
                  <a16:creationId xmlns:a16="http://schemas.microsoft.com/office/drawing/2014/main" id="{058C4D2D-255F-3CC0-1837-F5D28123E5AD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8" name="Прямоугольник 58">
              <a:extLst>
                <a:ext uri="{FF2B5EF4-FFF2-40B4-BE49-F238E27FC236}">
                  <a16:creationId xmlns:a16="http://schemas.microsoft.com/office/drawing/2014/main" id="{85579D2B-A245-65A8-C92C-0F01F3CD8A7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42D943B-12B0-779E-802A-73D05EE383EB}"/>
              </a:ext>
            </a:extLst>
          </p:cNvPr>
          <p:cNvSpPr txBox="1"/>
          <p:nvPr/>
        </p:nvSpPr>
        <p:spPr>
          <a:xfrm>
            <a:off x="626138" y="1557338"/>
            <a:ext cx="509565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800" dirty="0">
                <a:latin typeface="+mn-lt"/>
              </a:rPr>
              <a:t>Этапы:</a:t>
            </a:r>
          </a:p>
          <a:p>
            <a:pPr marL="342900" indent="-342900" algn="l">
              <a:buFontTx/>
              <a:buChar char="-"/>
            </a:pPr>
            <a:r>
              <a:rPr lang="ru-RU" sz="2000" dirty="0">
                <a:latin typeface="+mn-lt"/>
              </a:rPr>
              <a:t>предобработка (для некоторых моделей);</a:t>
            </a:r>
          </a:p>
          <a:p>
            <a:pPr marL="342900" indent="-342900" algn="l">
              <a:buFontTx/>
              <a:buChar char="-"/>
            </a:pPr>
            <a:r>
              <a:rPr lang="ru-RU" sz="2000" dirty="0">
                <a:latin typeface="+mn-lt"/>
              </a:rPr>
              <a:t>тест/</a:t>
            </a:r>
            <a:r>
              <a:rPr lang="ru-RU" sz="2000" dirty="0" err="1">
                <a:latin typeface="+mn-lt"/>
              </a:rPr>
              <a:t>тренир</a:t>
            </a:r>
            <a:r>
              <a:rPr lang="ru-RU" sz="2000" dirty="0">
                <a:latin typeface="+mn-lt"/>
              </a:rPr>
              <a:t>. (30%; 70%);</a:t>
            </a:r>
          </a:p>
          <a:p>
            <a:pPr marL="342900" indent="-342900" algn="l">
              <a:buFontTx/>
              <a:buChar char="-"/>
            </a:pPr>
            <a:r>
              <a:rPr lang="ru-RU" sz="2000" dirty="0">
                <a:latin typeface="+mn-lt"/>
              </a:rPr>
              <a:t>обучение;</a:t>
            </a:r>
          </a:p>
          <a:p>
            <a:pPr marL="342900" indent="-342900" algn="l">
              <a:buFontTx/>
              <a:buChar char="-"/>
            </a:pPr>
            <a:r>
              <a:rPr lang="ru-RU" sz="2000" dirty="0">
                <a:latin typeface="+mn-lt"/>
              </a:rPr>
              <a:t>визуализация;</a:t>
            </a:r>
          </a:p>
          <a:p>
            <a:pPr marL="342900" indent="-342900" algn="l">
              <a:buFontTx/>
              <a:buChar char="-"/>
            </a:pPr>
            <a:r>
              <a:rPr lang="ru-RU" sz="2000" dirty="0">
                <a:latin typeface="+mn-lt"/>
              </a:rPr>
              <a:t>подбор </a:t>
            </a:r>
            <a:r>
              <a:rPr lang="ru-RU" sz="2000" dirty="0" err="1">
                <a:latin typeface="+mn-lt"/>
              </a:rPr>
              <a:t>гиперпараметров</a:t>
            </a:r>
            <a:r>
              <a:rPr lang="ru-RU" sz="2000" dirty="0">
                <a:latin typeface="+mn-lt"/>
              </a:rPr>
              <a:t> (</a:t>
            </a:r>
            <a:r>
              <a:rPr lang="en-US" sz="2000" dirty="0" err="1">
                <a:latin typeface="+mn-lt"/>
              </a:rPr>
              <a:t>GridSearch</a:t>
            </a:r>
            <a:r>
              <a:rPr lang="ru-RU" sz="2000" dirty="0">
                <a:latin typeface="+mn-lt"/>
              </a:rPr>
              <a:t>);</a:t>
            </a:r>
            <a:endParaRPr lang="en-GE" sz="2000" dirty="0">
              <a:latin typeface="+mn-lt"/>
            </a:endParaRPr>
          </a:p>
        </p:txBody>
      </p:sp>
      <p:sp>
        <p:nvSpPr>
          <p:cNvPr id="18" name="Circular Arrow 17">
            <a:extLst>
              <a:ext uri="{FF2B5EF4-FFF2-40B4-BE49-F238E27FC236}">
                <a16:creationId xmlns:a16="http://schemas.microsoft.com/office/drawing/2014/main" id="{4062AB89-4607-0B82-C17B-D85732659DCF}"/>
              </a:ext>
            </a:extLst>
          </p:cNvPr>
          <p:cNvSpPr/>
          <p:nvPr/>
        </p:nvSpPr>
        <p:spPr>
          <a:xfrm rot="16200000">
            <a:off x="518867" y="2577259"/>
            <a:ext cx="960995" cy="1703482"/>
          </a:xfrm>
          <a:prstGeom prst="circularArrow">
            <a:avLst/>
          </a:prstGeom>
          <a:solidFill>
            <a:srgbClr val="045C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>
              <a:solidFill>
                <a:schemeClr val="tx1"/>
              </a:solidFill>
            </a:endParaRPr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F138250B-D4FC-6398-A90B-F8F1E827D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797" y="1557338"/>
            <a:ext cx="6223000" cy="2641600"/>
          </a:xfrm>
          <a:prstGeom prst="rect">
            <a:avLst/>
          </a:prstGeom>
        </p:spPr>
      </p:pic>
      <p:pic>
        <p:nvPicPr>
          <p:cNvPr id="22" name="Picture 21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8FDE417D-A495-CBEF-99E2-A261B3267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862" y="3837729"/>
            <a:ext cx="4143935" cy="2961305"/>
          </a:xfrm>
          <a:prstGeom prst="rect">
            <a:avLst/>
          </a:prstGeom>
        </p:spPr>
      </p:pic>
      <p:pic>
        <p:nvPicPr>
          <p:cNvPr id="24" name="Picture 23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B213422A-AF4F-17AE-2AF1-1B6BF5554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053" y="1444440"/>
            <a:ext cx="6562489" cy="478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2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4E0E5-71AF-9AEE-7E29-30CEABC5C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grpSp>
        <p:nvGrpSpPr>
          <p:cNvPr id="5" name="Группа 18">
            <a:extLst>
              <a:ext uri="{FF2B5EF4-FFF2-40B4-BE49-F238E27FC236}">
                <a16:creationId xmlns:a16="http://schemas.microsoft.com/office/drawing/2014/main" id="{E9ACA2DA-E8E9-CE66-0144-887FD95E87DF}"/>
              </a:ext>
            </a:extLst>
          </p:cNvPr>
          <p:cNvGrpSpPr/>
          <p:nvPr/>
        </p:nvGrpSpPr>
        <p:grpSpPr>
          <a:xfrm>
            <a:off x="3286826" y="354420"/>
            <a:ext cx="8072549" cy="706493"/>
            <a:chOff x="1476753" y="3499669"/>
            <a:chExt cx="4619247" cy="666000"/>
          </a:xfrm>
        </p:grpSpPr>
        <p:sp>
          <p:nvSpPr>
            <p:cNvPr id="6" name="Прямоугольник 19">
              <a:extLst>
                <a:ext uri="{FF2B5EF4-FFF2-40B4-BE49-F238E27FC236}">
                  <a16:creationId xmlns:a16="http://schemas.microsoft.com/office/drawing/2014/main" id="{7EC6E09D-4E30-BDF1-F543-40E605FF7D27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нейронной сети в целях прогнозирования соотношения матрица-наполнитель</a:t>
              </a:r>
              <a:endParaRPr lang="ru-RU" sz="20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7" name="Прямоугольник 58">
              <a:extLst>
                <a:ext uri="{FF2B5EF4-FFF2-40B4-BE49-F238E27FC236}">
                  <a16:creationId xmlns:a16="http://schemas.microsoft.com/office/drawing/2014/main" id="{9D84E5A6-113D-3297-87D0-450B91D86E57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8" name="Прямоугольник 58">
              <a:extLst>
                <a:ext uri="{FF2B5EF4-FFF2-40B4-BE49-F238E27FC236}">
                  <a16:creationId xmlns:a16="http://schemas.microsoft.com/office/drawing/2014/main" id="{FC667D24-7C87-E077-C82B-972806736C0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F0253A9-7208-9293-D4A2-B905A1101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81" y="1286761"/>
            <a:ext cx="3814404" cy="3152338"/>
          </a:xfrm>
          <a:prstGeom prst="rect">
            <a:avLst/>
          </a:prstGeom>
        </p:spPr>
      </p:pic>
      <p:pic>
        <p:nvPicPr>
          <p:cNvPr id="12" name="Picture 11" descr="A diagram of red and blue dots&#10;&#10;Description automatically generated">
            <a:extLst>
              <a:ext uri="{FF2B5EF4-FFF2-40B4-BE49-F238E27FC236}">
                <a16:creationId xmlns:a16="http://schemas.microsoft.com/office/drawing/2014/main" id="{D56B2236-4C37-A409-2EB2-C83F739EC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185" y="4018943"/>
            <a:ext cx="7772400" cy="2676318"/>
          </a:xfrm>
          <a:prstGeom prst="rect">
            <a:avLst/>
          </a:prstGeom>
        </p:spPr>
      </p:pic>
      <p:pic>
        <p:nvPicPr>
          <p:cNvPr id="14" name="Picture 1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15D8A4EE-E136-59E2-385C-561381547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185" y="1172130"/>
            <a:ext cx="3101277" cy="2846813"/>
          </a:xfrm>
          <a:prstGeom prst="rect">
            <a:avLst/>
          </a:prstGeom>
        </p:spPr>
      </p:pic>
      <p:pic>
        <p:nvPicPr>
          <p:cNvPr id="16" name="Picture 1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1428665-DC43-6FA4-C55D-3DF15C7EA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63" y="4593339"/>
            <a:ext cx="1866900" cy="977900"/>
          </a:xfrm>
          <a:prstGeom prst="rect">
            <a:avLst/>
          </a:prstGeom>
        </p:spPr>
      </p:pic>
      <p:pic>
        <p:nvPicPr>
          <p:cNvPr id="18" name="Picture 17" descr="A blue graph with white text&#10;&#10;Description automatically generated">
            <a:extLst>
              <a:ext uri="{FF2B5EF4-FFF2-40B4-BE49-F238E27FC236}">
                <a16:creationId xmlns:a16="http://schemas.microsoft.com/office/drawing/2014/main" id="{5D196E1F-31D7-F0C2-AA83-4100711C8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571" y="1223920"/>
            <a:ext cx="3101277" cy="2485344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5416247B-67DF-4D7F-F72E-D9E0407863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81" y="1654627"/>
            <a:ext cx="3871306" cy="2673995"/>
          </a:xfrm>
          <a:prstGeom prst="rect">
            <a:avLst/>
          </a:prstGeom>
        </p:spPr>
      </p:pic>
      <p:pic>
        <p:nvPicPr>
          <p:cNvPr id="22" name="Picture 21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0DAB6277-15C3-49C8-7F7A-AE6DC2E22D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3488" y="1156400"/>
            <a:ext cx="3112083" cy="2485344"/>
          </a:xfrm>
          <a:prstGeom prst="rect">
            <a:avLst/>
          </a:prstGeom>
        </p:spPr>
      </p:pic>
      <p:pic>
        <p:nvPicPr>
          <p:cNvPr id="24" name="Picture 2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8AB6311-BA58-CB20-DE49-9518577278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363" y="4553730"/>
            <a:ext cx="1739900" cy="1028700"/>
          </a:xfrm>
          <a:prstGeom prst="rect">
            <a:avLst/>
          </a:prstGeom>
        </p:spPr>
      </p:pic>
      <p:pic>
        <p:nvPicPr>
          <p:cNvPr id="26" name="Picture 25" descr="A graph showing red and blue dots&#10;&#10;Description automatically generated">
            <a:extLst>
              <a:ext uri="{FF2B5EF4-FFF2-40B4-BE49-F238E27FC236}">
                <a16:creationId xmlns:a16="http://schemas.microsoft.com/office/drawing/2014/main" id="{EB1242FB-3746-187E-D32D-3D28907C36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9600" y="4069513"/>
            <a:ext cx="7772400" cy="2639793"/>
          </a:xfrm>
          <a:prstGeom prst="rect">
            <a:avLst/>
          </a:prstGeom>
        </p:spPr>
      </p:pic>
      <p:pic>
        <p:nvPicPr>
          <p:cNvPr id="28" name="Picture 2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B445D24-BF29-3862-6DA2-A4EDE734D6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68972" y="1209875"/>
            <a:ext cx="3065982" cy="2485344"/>
          </a:xfrm>
          <a:prstGeom prst="rect">
            <a:avLst/>
          </a:prstGeom>
        </p:spPr>
      </p:pic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999E4087-3AE2-BB01-BD27-13A82A19E6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580" y="1693981"/>
            <a:ext cx="3788204" cy="3170810"/>
          </a:xfrm>
          <a:prstGeom prst="rect">
            <a:avLst/>
          </a:prstGeom>
        </p:spPr>
      </p:pic>
      <p:pic>
        <p:nvPicPr>
          <p:cNvPr id="32" name="Picture 31" descr="A black text with black letters&#10;&#10;Description automatically generated with medium confidence">
            <a:extLst>
              <a:ext uri="{FF2B5EF4-FFF2-40B4-BE49-F238E27FC236}">
                <a16:creationId xmlns:a16="http://schemas.microsoft.com/office/drawing/2014/main" id="{3BD87CEB-D769-EB29-4418-77C0BC96F3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4363" y="4764165"/>
            <a:ext cx="1803400" cy="990600"/>
          </a:xfrm>
          <a:prstGeom prst="rect">
            <a:avLst/>
          </a:prstGeom>
        </p:spPr>
      </p:pic>
      <p:pic>
        <p:nvPicPr>
          <p:cNvPr id="34" name="Picture 33" descr="A graph with a line graph and numbers&#10;&#10;Description automatically generated with medium confidence">
            <a:extLst>
              <a:ext uri="{FF2B5EF4-FFF2-40B4-BE49-F238E27FC236}">
                <a16:creationId xmlns:a16="http://schemas.microsoft.com/office/drawing/2014/main" id="{1DA3D059-B871-CC7E-8E90-1961CBDDDF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65561" y="1130118"/>
            <a:ext cx="3296354" cy="2565101"/>
          </a:xfrm>
          <a:prstGeom prst="rect">
            <a:avLst/>
          </a:prstGeom>
        </p:spPr>
      </p:pic>
      <p:pic>
        <p:nvPicPr>
          <p:cNvPr id="36" name="Picture 35" descr="A graph showing red and blue dots&#10;&#10;Description automatically generated">
            <a:extLst>
              <a:ext uri="{FF2B5EF4-FFF2-40B4-BE49-F238E27FC236}">
                <a16:creationId xmlns:a16="http://schemas.microsoft.com/office/drawing/2014/main" id="{006DF44F-6270-8A97-7DC8-18A69601078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80501" y="4077130"/>
            <a:ext cx="7772400" cy="2645549"/>
          </a:xfrm>
          <a:prstGeom prst="rect">
            <a:avLst/>
          </a:prstGeom>
        </p:spPr>
      </p:pic>
      <p:pic>
        <p:nvPicPr>
          <p:cNvPr id="38" name="Picture 37" descr="A graph of a dropout&#10;&#10;Description automatically generated">
            <a:extLst>
              <a:ext uri="{FF2B5EF4-FFF2-40B4-BE49-F238E27FC236}">
                <a16:creationId xmlns:a16="http://schemas.microsoft.com/office/drawing/2014/main" id="{DB81BF72-E0FC-425F-8BF1-440E8E619E5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95091" y="1195732"/>
            <a:ext cx="3203576" cy="2565101"/>
          </a:xfrm>
          <a:prstGeom prst="rect">
            <a:avLst/>
          </a:prstGeom>
        </p:spPr>
      </p:pic>
      <p:pic>
        <p:nvPicPr>
          <p:cNvPr id="40" name="Picture 39" descr="A screenshot of a computer&#10;&#10;Description automatically generated">
            <a:extLst>
              <a:ext uri="{FF2B5EF4-FFF2-40B4-BE49-F238E27FC236}">
                <a16:creationId xmlns:a16="http://schemas.microsoft.com/office/drawing/2014/main" id="{34C3BF9A-7EE8-AED2-C8CA-C0835784988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9250" y="5733872"/>
            <a:ext cx="3871306" cy="8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4D543F7-2FAA-F352-1C91-F0B445BC1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052163"/>
            <a:ext cx="7772400" cy="3657143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79" y="469293"/>
            <a:ext cx="5675037" cy="597509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Написание приложения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7" name="Picture 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9FF80CF-645B-A37B-E143-AA62C2DDA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7" y="1388939"/>
            <a:ext cx="6544112" cy="4733082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8574652C-7188-995E-45E2-3D232CF9C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673" y="1129612"/>
            <a:ext cx="7772400" cy="320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7B4433-66F9-7C4C-81EB-B5B784DB67B3}"/>
              </a:ext>
            </a:extLst>
          </p:cNvPr>
          <p:cNvSpPr txBox="1"/>
          <p:nvPr/>
        </p:nvSpPr>
        <p:spPr>
          <a:xfrm>
            <a:off x="3445727" y="3847173"/>
            <a:ext cx="6122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3600" dirty="0">
                <a:solidFill>
                  <a:schemeClr val="bg1"/>
                </a:solidFill>
                <a:latin typeface="+mn-lt"/>
              </a:rPr>
              <a:t>Благодарю за внимание !</a:t>
            </a:r>
            <a:endParaRPr lang="en-GE" sz="36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6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Актуальность</a:t>
              </a:r>
              <a:endParaRPr lang="ru-RU" sz="36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 rot="10800000" flipV="1">
            <a:off x="1294138" y="1529222"/>
            <a:ext cx="8963762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</a:t>
            </a:r>
            <a:r>
              <a:rPr lang="en-G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композите проявляются достоинства составляющих его компонентов или экстремально высокие показатели свойств</a:t>
            </a:r>
            <a:r>
              <a:rPr lang="ru-RU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r>
              <a:rPr lang="en-GE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sz="1600" dirty="0">
              <a:solidFill>
                <a:srgbClr val="262626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558782" y="2489251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1294138" y="2474993"/>
            <a:ext cx="621790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Некоторыми примерами композиционных материалов являются железобетон, карбон, стеклокерамика.</a:t>
            </a: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43937" y="273987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558782" y="1503622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43937" y="175424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6" name="Picture 5" descr="A diagram of a structure&#10;&#10;Description automatically generated">
            <a:extLst>
              <a:ext uri="{FF2B5EF4-FFF2-40B4-BE49-F238E27FC236}">
                <a16:creationId xmlns:a16="http://schemas.microsoft.com/office/drawing/2014/main" id="{4304D042-D483-6303-0571-3DE8631BE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138" y="3736718"/>
            <a:ext cx="5294506" cy="2298811"/>
          </a:xfrm>
          <a:prstGeom prst="rect">
            <a:avLst/>
          </a:prstGeom>
        </p:spPr>
      </p:pic>
      <p:pic>
        <p:nvPicPr>
          <p:cNvPr id="8" name="Picture 7" descr="A pile of concrete slabs with metal rods&#10;&#10;Description automatically generated with medium confidence">
            <a:extLst>
              <a:ext uri="{FF2B5EF4-FFF2-40B4-BE49-F238E27FC236}">
                <a16:creationId xmlns:a16="http://schemas.microsoft.com/office/drawing/2014/main" id="{CCD62B54-DCE5-F247-F97B-F24BDC4BE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047" y="2000309"/>
            <a:ext cx="4308063" cy="3231048"/>
          </a:xfrm>
          <a:prstGeom prst="rect">
            <a:avLst/>
          </a:prstGeom>
        </p:spPr>
      </p:pic>
      <p:pic>
        <p:nvPicPr>
          <p:cNvPr id="10" name="Picture 9" descr="Close-up of a black and white rim&#10;&#10;Description automatically generated">
            <a:extLst>
              <a:ext uri="{FF2B5EF4-FFF2-40B4-BE49-F238E27FC236}">
                <a16:creationId xmlns:a16="http://schemas.microsoft.com/office/drawing/2014/main" id="{70D31682-DCCB-377F-401C-46FE709CB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408" y="3121283"/>
            <a:ext cx="5036386" cy="2826060"/>
          </a:xfrm>
          <a:prstGeom prst="rect">
            <a:avLst/>
          </a:prstGeom>
        </p:spPr>
      </p:pic>
      <p:pic>
        <p:nvPicPr>
          <p:cNvPr id="13" name="Picture 12" descr="A black electric stove top&#10;&#10;Description automatically generated">
            <a:extLst>
              <a:ext uri="{FF2B5EF4-FFF2-40B4-BE49-F238E27FC236}">
                <a16:creationId xmlns:a16="http://schemas.microsoft.com/office/drawing/2014/main" id="{0A4135BE-24D2-8C28-3132-AF06500A0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747" y="3433795"/>
            <a:ext cx="3278057" cy="3000256"/>
          </a:xfrm>
          <a:prstGeom prst="rect">
            <a:avLst/>
          </a:prstGeom>
        </p:spPr>
      </p:pic>
      <p:pic>
        <p:nvPicPr>
          <p:cNvPr id="15" name="Picture 14" descr="A close-up of teeth and implants&#10;&#10;Description automatically generated">
            <a:extLst>
              <a:ext uri="{FF2B5EF4-FFF2-40B4-BE49-F238E27FC236}">
                <a16:creationId xmlns:a16="http://schemas.microsoft.com/office/drawing/2014/main" id="{A8C08815-C669-A9A6-E1EA-2F8A22E69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4343" y="4400668"/>
            <a:ext cx="4321615" cy="2121520"/>
          </a:xfrm>
          <a:prstGeom prst="rect">
            <a:avLst/>
          </a:prstGeom>
        </p:spPr>
      </p:pic>
      <p:pic>
        <p:nvPicPr>
          <p:cNvPr id="21" name="Picture 20" descr="A close-up of a knee joint&#10;&#10;Description automatically generated">
            <a:extLst>
              <a:ext uri="{FF2B5EF4-FFF2-40B4-BE49-F238E27FC236}">
                <a16:creationId xmlns:a16="http://schemas.microsoft.com/office/drawing/2014/main" id="{23AF9363-3D09-9AB4-6B5A-2B2256C16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2387" y="3201538"/>
            <a:ext cx="5319131" cy="2992011"/>
          </a:xfrm>
          <a:prstGeom prst="rect">
            <a:avLst/>
          </a:prstGeom>
        </p:spPr>
      </p:pic>
      <p:pic>
        <p:nvPicPr>
          <p:cNvPr id="23" name="Picture 22" descr="A diagram of a blood vessel&#10;&#10;Description automatically generated">
            <a:extLst>
              <a:ext uri="{FF2B5EF4-FFF2-40B4-BE49-F238E27FC236}">
                <a16:creationId xmlns:a16="http://schemas.microsoft.com/office/drawing/2014/main" id="{4BE9660D-F1DE-2BEC-4BBC-F959286FAA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4179" y="2226206"/>
            <a:ext cx="62357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566" y="1331401"/>
            <a:ext cx="11350868" cy="5258970"/>
          </a:xfrm>
        </p:spPr>
        <p:txBody>
          <a:bodyPr>
            <a:normAutofit/>
          </a:bodyPr>
          <a:lstStyle/>
          <a:p>
            <a:pPr marL="76200" indent="0" algn="just">
              <a:lnSpc>
                <a:spcPct val="150000"/>
              </a:lnSpc>
              <a:buNone/>
            </a:pPr>
            <a:r>
              <a:rPr lang="en-GE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прогнозирование конечных свойств новых композиционных материалов на основе характеристик их компонентов и некоторых параметров производства. </a:t>
            </a:r>
          </a:p>
          <a:p>
            <a:pPr marL="76200" indent="0" algn="just">
              <a:buNone/>
            </a:pPr>
            <a:endParaRPr lang="ru-RU" sz="2200" dirty="0"/>
          </a:p>
          <a:p>
            <a:pPr marL="76200" indent="0" algn="just">
              <a:buNone/>
            </a:pPr>
            <a:endParaRPr lang="ru-RU" sz="2200" dirty="0"/>
          </a:p>
          <a:p>
            <a:pPr marL="533400" indent="-457200" algn="just">
              <a:buFont typeface="+mj-lt"/>
              <a:buAutoNum type="arabicPeriod"/>
            </a:pPr>
            <a:r>
              <a:rPr lang="en-GE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обучить алгоритм машинного обучения определять модуль упругости при растяжени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</a:p>
          <a:p>
            <a:pPr marL="533400" indent="-457200" algn="just">
              <a:buFont typeface="+mj-lt"/>
              <a:buAutoNum type="arabicPeriod"/>
            </a:pPr>
            <a:r>
              <a:rPr lang="en-GE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обучить алгоритм машинного обучения определять прочность при растяжении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33400" indent="-457200" algn="just">
              <a:buFont typeface="+mj-lt"/>
              <a:buAutoNum type="arabicPeriod"/>
            </a:pPr>
            <a:r>
              <a:rPr lang="en-GE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написать нейронную сеть, которая будет рекомендовать соотношение матрица – наполнитель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</a:p>
          <a:p>
            <a:pPr marL="533400" indent="-457200" algn="just">
              <a:buFont typeface="+mj-lt"/>
              <a:buAutoNum type="arabicPeriod"/>
            </a:pPr>
            <a:r>
              <a:rPr lang="en-GE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написать приложение, которое будет выдавать прогноз соотношения матрица-наполнитель после введения ряда параметров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33400" indent="-457200" algn="just">
              <a:buFont typeface="+mj-lt"/>
              <a:buAutoNum type="arabicPeriod"/>
            </a:pPr>
            <a:endParaRPr lang="ru-RU" sz="2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6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Цель работы</a:t>
              </a:r>
              <a:endParaRPr lang="ru-RU" sz="36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269D9C1-86B7-FCEE-725D-A75472CE303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73628" y="2844314"/>
            <a:ext cx="11196533" cy="584686"/>
          </a:xfrm>
        </p:spPr>
        <p:txBody>
          <a:bodyPr/>
          <a:lstStyle/>
          <a:p>
            <a:r>
              <a:rPr lang="ru-RU" dirty="0"/>
              <a:t>Задачи работы:</a:t>
            </a:r>
            <a:endParaRPr lang="en-GE" dirty="0"/>
          </a:p>
        </p:txBody>
      </p:sp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79" y="469292"/>
            <a:ext cx="8072549" cy="706493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6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Формирование итогового </a:t>
              </a:r>
              <a:r>
                <a:rPr lang="ru-RU" sz="3600" spc="180" dirty="0" err="1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датасета</a:t>
              </a:r>
              <a:endParaRPr lang="ru-RU" sz="36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7B36F03-E316-EB22-822D-C0155DE9C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" y="2544833"/>
            <a:ext cx="12183598" cy="35634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3EB7FC-7998-E22C-B3B9-7E86A66FB194}"/>
              </a:ext>
            </a:extLst>
          </p:cNvPr>
          <p:cNvSpPr txBox="1"/>
          <p:nvPr/>
        </p:nvSpPr>
        <p:spPr>
          <a:xfrm>
            <a:off x="550863" y="1416205"/>
            <a:ext cx="3200400" cy="802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ru-RU" sz="2300" dirty="0">
                <a:latin typeface="+mn-lt"/>
              </a:rPr>
              <a:t>импорт библиотек</a:t>
            </a:r>
          </a:p>
          <a:p>
            <a:pPr marL="342900" indent="-342900" algn="l">
              <a:buFontTx/>
              <a:buChar char="-"/>
            </a:pPr>
            <a:r>
              <a:rPr lang="ru-RU" sz="2300" dirty="0">
                <a:latin typeface="+mn-lt"/>
              </a:rPr>
              <a:t>загрузка файлов</a:t>
            </a:r>
            <a:endParaRPr lang="en-GE" sz="2300" dirty="0">
              <a:latin typeface="+mn-lt"/>
            </a:endParaRPr>
          </a:p>
        </p:txBody>
      </p:sp>
      <p:pic>
        <p:nvPicPr>
          <p:cNvPr id="6" name="Picture 5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E691A4E6-A6E9-2440-33D4-76904E79E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306" y="1376433"/>
            <a:ext cx="60833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4B3D0-CDE7-2259-BD43-5C441EA4CC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sp>
        <p:nvSpPr>
          <p:cNvPr id="7" name="Прямоугольник 19">
            <a:extLst>
              <a:ext uri="{FF2B5EF4-FFF2-40B4-BE49-F238E27FC236}">
                <a16:creationId xmlns:a16="http://schemas.microsoft.com/office/drawing/2014/main" id="{682F08E1-26CC-969E-C246-37FDB0243AF9}"/>
              </a:ext>
            </a:extLst>
          </p:cNvPr>
          <p:cNvSpPr/>
          <p:nvPr/>
        </p:nvSpPr>
        <p:spPr>
          <a:xfrm>
            <a:off x="3167879" y="469292"/>
            <a:ext cx="8072549" cy="706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Формирование итогового </a:t>
            </a:r>
            <a:r>
              <a:rPr lang="ru-RU" sz="3600" spc="180" dirty="0" err="1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датасета</a:t>
            </a:r>
            <a:endParaRPr lang="ru-RU" sz="3600" spc="180" dirty="0">
              <a:latin typeface="ALS Sector Bold" pitchFamily="2" charset="0"/>
              <a:cs typeface="ALS Sector Bold" pitchFamily="2" charset="0"/>
            </a:endParaRPr>
          </a:p>
        </p:txBody>
      </p:sp>
      <p:grpSp>
        <p:nvGrpSpPr>
          <p:cNvPr id="8" name="Группа 18">
            <a:extLst>
              <a:ext uri="{FF2B5EF4-FFF2-40B4-BE49-F238E27FC236}">
                <a16:creationId xmlns:a16="http://schemas.microsoft.com/office/drawing/2014/main" id="{B6302111-EEB8-30D3-3429-60925E9F09DE}"/>
              </a:ext>
            </a:extLst>
          </p:cNvPr>
          <p:cNvGrpSpPr/>
          <p:nvPr/>
        </p:nvGrpSpPr>
        <p:grpSpPr>
          <a:xfrm>
            <a:off x="3286826" y="354420"/>
            <a:ext cx="8072549" cy="706493"/>
            <a:chOff x="1476753" y="3499669"/>
            <a:chExt cx="4619247" cy="666000"/>
          </a:xfrm>
        </p:grpSpPr>
        <p:sp>
          <p:nvSpPr>
            <p:cNvPr id="9" name="Прямоугольник 19">
              <a:extLst>
                <a:ext uri="{FF2B5EF4-FFF2-40B4-BE49-F238E27FC236}">
                  <a16:creationId xmlns:a16="http://schemas.microsoft.com/office/drawing/2014/main" id="{CE8F7633-9D2B-9DB2-B90F-499C403CAE7A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6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36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0" name="Прямоугольник 58">
              <a:extLst>
                <a:ext uri="{FF2B5EF4-FFF2-40B4-BE49-F238E27FC236}">
                  <a16:creationId xmlns:a16="http://schemas.microsoft.com/office/drawing/2014/main" id="{15729A8A-6519-38BD-4CE9-31209DF88C6D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BD601899-1FEE-FA8E-713C-5CC81B321DC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AE3FC82-6CE3-9A8B-0FFF-EE9E1CE9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77" y="1302753"/>
            <a:ext cx="6276085" cy="5533353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577ED6E8-D3BA-8393-7858-7F84BDA88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998" y="1313495"/>
            <a:ext cx="4610100" cy="3073400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DF4A9234-A06B-A070-AD69-EEE6AF872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498" y="4639477"/>
            <a:ext cx="4229100" cy="1727200"/>
          </a:xfrm>
          <a:prstGeom prst="rect">
            <a:avLst/>
          </a:prstGeom>
        </p:spPr>
      </p:pic>
      <p:pic>
        <p:nvPicPr>
          <p:cNvPr id="19" name="Picture 18" descr="A screenshot of a graph&#10;&#10;Description automatically generated">
            <a:extLst>
              <a:ext uri="{FF2B5EF4-FFF2-40B4-BE49-F238E27FC236}">
                <a16:creationId xmlns:a16="http://schemas.microsoft.com/office/drawing/2014/main" id="{96E3D131-C133-CEA5-D5BE-4FD7B1C0B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13495"/>
            <a:ext cx="12192000" cy="539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9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1AD14-3769-C86E-07DC-3FCECE90E2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sp>
        <p:nvSpPr>
          <p:cNvPr id="5" name="Прямоугольник 19">
            <a:extLst>
              <a:ext uri="{FF2B5EF4-FFF2-40B4-BE49-F238E27FC236}">
                <a16:creationId xmlns:a16="http://schemas.microsoft.com/office/drawing/2014/main" id="{1D37837A-4C4A-BA0F-5B54-14FE2D4580DA}"/>
              </a:ext>
            </a:extLst>
          </p:cNvPr>
          <p:cNvSpPr/>
          <p:nvPr/>
        </p:nvSpPr>
        <p:spPr>
          <a:xfrm>
            <a:off x="3286826" y="354420"/>
            <a:ext cx="8072549" cy="706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Разведочный анализ данных</a:t>
            </a:r>
            <a:endParaRPr lang="ru-RU" sz="3600" spc="180" dirty="0">
              <a:latin typeface="ALS Sector Bold" pitchFamily="2" charset="0"/>
              <a:cs typeface="ALS Sector Bold" pitchFamily="2" charset="0"/>
            </a:endParaRPr>
          </a:p>
        </p:txBody>
      </p:sp>
      <p:grpSp>
        <p:nvGrpSpPr>
          <p:cNvPr id="7" name="Группа 18">
            <a:extLst>
              <a:ext uri="{FF2B5EF4-FFF2-40B4-BE49-F238E27FC236}">
                <a16:creationId xmlns:a16="http://schemas.microsoft.com/office/drawing/2014/main" id="{CE936BF9-CF87-BEF6-EDCD-E33C9DA571A8}"/>
              </a:ext>
            </a:extLst>
          </p:cNvPr>
          <p:cNvGrpSpPr/>
          <p:nvPr/>
        </p:nvGrpSpPr>
        <p:grpSpPr>
          <a:xfrm>
            <a:off x="2988528" y="301455"/>
            <a:ext cx="7660888" cy="706493"/>
            <a:chOff x="1476753" y="3499669"/>
            <a:chExt cx="4619247" cy="666000"/>
          </a:xfrm>
        </p:grpSpPr>
        <p:sp>
          <p:nvSpPr>
            <p:cNvPr id="8" name="Прямоугольник 19">
              <a:extLst>
                <a:ext uri="{FF2B5EF4-FFF2-40B4-BE49-F238E27FC236}">
                  <a16:creationId xmlns:a16="http://schemas.microsoft.com/office/drawing/2014/main" id="{BCE3DF45-F16F-C63F-3971-F63865B813C2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6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36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9" name="Прямоугольник 58">
              <a:extLst>
                <a:ext uri="{FF2B5EF4-FFF2-40B4-BE49-F238E27FC236}">
                  <a16:creationId xmlns:a16="http://schemas.microsoft.com/office/drawing/2014/main" id="{DAE324CE-489E-DB4E-914E-9A055695052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0" name="Прямоугольник 58">
              <a:extLst>
                <a:ext uri="{FF2B5EF4-FFF2-40B4-BE49-F238E27FC236}">
                  <a16:creationId xmlns:a16="http://schemas.microsoft.com/office/drawing/2014/main" id="{23AD76AB-F2DD-424D-1FDA-2A905B7115B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2" name="Picture 11" descr="A group of blue and red lines&#10;&#10;Description automatically generated">
            <a:extLst>
              <a:ext uri="{FF2B5EF4-FFF2-40B4-BE49-F238E27FC236}">
                <a16:creationId xmlns:a16="http://schemas.microsoft.com/office/drawing/2014/main" id="{F95EC432-80A5-4BFA-5E2A-F106F0A15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1229633"/>
            <a:ext cx="8922056" cy="5342046"/>
          </a:xfrm>
          <a:prstGeom prst="rect">
            <a:avLst/>
          </a:prstGeom>
        </p:spPr>
      </p:pic>
      <p:pic>
        <p:nvPicPr>
          <p:cNvPr id="14" name="Picture 13" descr="A graph with a line&#10;&#10;Description automatically generated">
            <a:extLst>
              <a:ext uri="{FF2B5EF4-FFF2-40B4-BE49-F238E27FC236}">
                <a16:creationId xmlns:a16="http://schemas.microsoft.com/office/drawing/2014/main" id="{D9AA1DFC-3974-9AE6-1444-F80D8E8D6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081" y="301453"/>
            <a:ext cx="6357387" cy="6040423"/>
          </a:xfrm>
          <a:prstGeom prst="rect">
            <a:avLst/>
          </a:prstGeom>
        </p:spPr>
      </p:pic>
      <p:pic>
        <p:nvPicPr>
          <p:cNvPr id="16" name="Picture 15" descr="A graph with a line&#10;&#10;Description automatically generated">
            <a:extLst>
              <a:ext uri="{FF2B5EF4-FFF2-40B4-BE49-F238E27FC236}">
                <a16:creationId xmlns:a16="http://schemas.microsoft.com/office/drawing/2014/main" id="{5924577D-6568-7084-5FD4-7F5E37D2C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259" y="3828478"/>
            <a:ext cx="349189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9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83A11-0CEA-71B7-23EE-3C5D757DA77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7733" y="6141708"/>
            <a:ext cx="11196533" cy="584686"/>
          </a:xfrm>
        </p:spPr>
        <p:txBody>
          <a:bodyPr/>
          <a:lstStyle/>
          <a:p>
            <a:r>
              <a:rPr lang="ru-RU" dirty="0"/>
              <a:t>Вывод: </a:t>
            </a:r>
            <a:r>
              <a:rPr lang="ru-RU" dirty="0">
                <a:solidFill>
                  <a:schemeClr val="tx1"/>
                </a:solidFill>
              </a:rPr>
              <a:t>взаимосвязей не наблюдается.</a:t>
            </a:r>
            <a:endParaRPr lang="en-G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4A151-C552-7711-9291-7DD1913BC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5" name="Группа 18">
            <a:extLst>
              <a:ext uri="{FF2B5EF4-FFF2-40B4-BE49-F238E27FC236}">
                <a16:creationId xmlns:a16="http://schemas.microsoft.com/office/drawing/2014/main" id="{E9D581DD-5B91-BC46-158D-899326106303}"/>
              </a:ext>
            </a:extLst>
          </p:cNvPr>
          <p:cNvGrpSpPr/>
          <p:nvPr/>
        </p:nvGrpSpPr>
        <p:grpSpPr>
          <a:xfrm>
            <a:off x="3286826" y="354420"/>
            <a:ext cx="8072549" cy="706493"/>
            <a:chOff x="1476753" y="3499669"/>
            <a:chExt cx="4619247" cy="666000"/>
          </a:xfrm>
        </p:grpSpPr>
        <p:sp>
          <p:nvSpPr>
            <p:cNvPr id="6" name="Прямоугольник 19">
              <a:extLst>
                <a:ext uri="{FF2B5EF4-FFF2-40B4-BE49-F238E27FC236}">
                  <a16:creationId xmlns:a16="http://schemas.microsoft.com/office/drawing/2014/main" id="{807D3F49-55DD-843F-262B-B93C76A0DDF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6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Корреляционный анализ</a:t>
              </a:r>
              <a:endParaRPr lang="ru-RU" sz="36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7" name="Прямоугольник 58">
              <a:extLst>
                <a:ext uri="{FF2B5EF4-FFF2-40B4-BE49-F238E27FC236}">
                  <a16:creationId xmlns:a16="http://schemas.microsoft.com/office/drawing/2014/main" id="{BA7E743C-8FBA-64F6-E6F4-5EB717E2A4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8" name="Прямоугольник 58">
              <a:extLst>
                <a:ext uri="{FF2B5EF4-FFF2-40B4-BE49-F238E27FC236}">
                  <a16:creationId xmlns:a16="http://schemas.microsoft.com/office/drawing/2014/main" id="{3C3F4490-7592-0A8C-F5FF-0F590268D4D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Picture 9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4731C3F4-9564-D2C4-9CA8-333531C6B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28" y="1353256"/>
            <a:ext cx="5073297" cy="4873137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B283AFAC-7650-4F0C-653D-54D3FCEA9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524" y="1988566"/>
            <a:ext cx="4143476" cy="3432946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FDDE461D-3904-6AED-D1DF-D9AC2E0B6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520" y="1988566"/>
            <a:ext cx="4275280" cy="3429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3BF2C4-F89B-19F1-C71A-A0AAD91E85B1}"/>
              </a:ext>
            </a:extLst>
          </p:cNvPr>
          <p:cNvSpPr txBox="1"/>
          <p:nvPr/>
        </p:nvSpPr>
        <p:spPr>
          <a:xfrm>
            <a:off x="6534615" y="1493817"/>
            <a:ext cx="200728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2300" dirty="0" err="1">
                <a:latin typeface="+mn-lt"/>
              </a:rPr>
              <a:t>коэф</a:t>
            </a:r>
            <a:r>
              <a:rPr lang="ru-RU" sz="2300" dirty="0">
                <a:latin typeface="+mn-lt"/>
              </a:rPr>
              <a:t>. Пирсона</a:t>
            </a:r>
            <a:endParaRPr lang="en-GE" sz="2300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913A55-F9A6-2DB6-45FF-B4B09ED7FACB}"/>
              </a:ext>
            </a:extLst>
          </p:cNvPr>
          <p:cNvSpPr txBox="1"/>
          <p:nvPr/>
        </p:nvSpPr>
        <p:spPr>
          <a:xfrm>
            <a:off x="9482657" y="1489871"/>
            <a:ext cx="198323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2300" dirty="0" err="1">
                <a:latin typeface="+mn-lt"/>
              </a:rPr>
              <a:t>коэф</a:t>
            </a:r>
            <a:r>
              <a:rPr lang="ru-RU" sz="2300" dirty="0">
                <a:latin typeface="+mn-lt"/>
              </a:rPr>
              <a:t>. </a:t>
            </a:r>
            <a:r>
              <a:rPr lang="ru-RU" sz="2300" dirty="0" err="1">
                <a:latin typeface="+mn-lt"/>
              </a:rPr>
              <a:t>Кэндела</a:t>
            </a:r>
            <a:endParaRPr lang="en-GE" sz="2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580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6B095-B876-ADC1-C8D9-8424EB5BF1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5" name="Группа 18">
            <a:extLst>
              <a:ext uri="{FF2B5EF4-FFF2-40B4-BE49-F238E27FC236}">
                <a16:creationId xmlns:a16="http://schemas.microsoft.com/office/drawing/2014/main" id="{9A7B58E4-EF06-07D3-FEEE-033B0CAB701C}"/>
              </a:ext>
            </a:extLst>
          </p:cNvPr>
          <p:cNvGrpSpPr/>
          <p:nvPr/>
        </p:nvGrpSpPr>
        <p:grpSpPr>
          <a:xfrm>
            <a:off x="3275675" y="314118"/>
            <a:ext cx="8072549" cy="706493"/>
            <a:chOff x="1476753" y="3499669"/>
            <a:chExt cx="4619247" cy="666000"/>
          </a:xfrm>
        </p:grpSpPr>
        <p:sp>
          <p:nvSpPr>
            <p:cNvPr id="6" name="Прямоугольник 19">
              <a:extLst>
                <a:ext uri="{FF2B5EF4-FFF2-40B4-BE49-F238E27FC236}">
                  <a16:creationId xmlns:a16="http://schemas.microsoft.com/office/drawing/2014/main" id="{F305E6ED-CAAB-89AA-FE0B-DA6C364E894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6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36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7" name="Прямоугольник 58">
              <a:extLst>
                <a:ext uri="{FF2B5EF4-FFF2-40B4-BE49-F238E27FC236}">
                  <a16:creationId xmlns:a16="http://schemas.microsoft.com/office/drawing/2014/main" id="{489ED89F-40F3-68A0-BCA8-A7A1AD8FC9A9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8" name="Прямоугольник 58">
              <a:extLst>
                <a:ext uri="{FF2B5EF4-FFF2-40B4-BE49-F238E27FC236}">
                  <a16:creationId xmlns:a16="http://schemas.microsoft.com/office/drawing/2014/main" id="{1F585A21-E25B-17C0-4A3F-C5331795D53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Picture 9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2DE5919-B4B5-3F8C-DF74-8E96BB913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38" y="1687551"/>
            <a:ext cx="5216483" cy="4300451"/>
          </a:xfrm>
          <a:prstGeom prst="rect">
            <a:avLst/>
          </a:prstGeom>
        </p:spPr>
      </p:pic>
      <p:pic>
        <p:nvPicPr>
          <p:cNvPr id="12" name="Picture 11" descr="A graph on a grid&#10;&#10;Description automatically generated">
            <a:extLst>
              <a:ext uri="{FF2B5EF4-FFF2-40B4-BE49-F238E27FC236}">
                <a16:creationId xmlns:a16="http://schemas.microsoft.com/office/drawing/2014/main" id="{8D310630-67AE-2FCF-1E22-195102C80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521" y="3528685"/>
            <a:ext cx="3106904" cy="3315828"/>
          </a:xfrm>
          <a:prstGeom prst="rect">
            <a:avLst/>
          </a:prstGeom>
        </p:spPr>
      </p:pic>
      <p:pic>
        <p:nvPicPr>
          <p:cNvPr id="14" name="Picture 13" descr="A graph on a grid&#10;&#10;Description automatically generated">
            <a:extLst>
              <a:ext uri="{FF2B5EF4-FFF2-40B4-BE49-F238E27FC236}">
                <a16:creationId xmlns:a16="http://schemas.microsoft.com/office/drawing/2014/main" id="{FC480937-D1CA-6365-0EDB-F4705CB38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784" y="859743"/>
            <a:ext cx="3125101" cy="3275215"/>
          </a:xfrm>
          <a:prstGeom prst="rect">
            <a:avLst/>
          </a:prstGeom>
        </p:spPr>
      </p:pic>
      <p:pic>
        <p:nvPicPr>
          <p:cNvPr id="16" name="Picture 15" descr="A graph on a grid&#10;&#10;Description automatically generated">
            <a:extLst>
              <a:ext uri="{FF2B5EF4-FFF2-40B4-BE49-F238E27FC236}">
                <a16:creationId xmlns:a16="http://schemas.microsoft.com/office/drawing/2014/main" id="{01EB5A31-AB80-18E2-9A03-C1604DEFA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566" y="3804318"/>
            <a:ext cx="2882900" cy="2971800"/>
          </a:xfrm>
          <a:prstGeom prst="rect">
            <a:avLst/>
          </a:prstGeom>
        </p:spPr>
      </p:pic>
      <p:pic>
        <p:nvPicPr>
          <p:cNvPr id="18" name="Picture 17" descr="A graph on a grid&#10;&#10;Description automatically generated">
            <a:extLst>
              <a:ext uri="{FF2B5EF4-FFF2-40B4-BE49-F238E27FC236}">
                <a16:creationId xmlns:a16="http://schemas.microsoft.com/office/drawing/2014/main" id="{81A83123-890D-C0DD-6F4E-6E7D6F3AF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2885" y="859743"/>
            <a:ext cx="2639121" cy="29445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C7CFFC-A1BC-F074-2845-317ACC675EB2}"/>
              </a:ext>
            </a:extLst>
          </p:cNvPr>
          <p:cNvSpPr txBox="1"/>
          <p:nvPr/>
        </p:nvSpPr>
        <p:spPr>
          <a:xfrm>
            <a:off x="6268968" y="3919514"/>
            <a:ext cx="17171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800" dirty="0">
                <a:latin typeface="+mn-lt"/>
              </a:rPr>
              <a:t>Модуль упругости при растяжении</a:t>
            </a:r>
            <a:endParaRPr lang="en-GE" sz="800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FE55C4-C01D-B9B8-356A-4A78DE8013AA}"/>
              </a:ext>
            </a:extLst>
          </p:cNvPr>
          <p:cNvSpPr txBox="1"/>
          <p:nvPr/>
        </p:nvSpPr>
        <p:spPr>
          <a:xfrm>
            <a:off x="8199443" y="3688682"/>
            <a:ext cx="66396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300" dirty="0">
                <a:latin typeface="+mn-lt"/>
              </a:rPr>
              <a:t>PCA</a:t>
            </a:r>
            <a:endParaRPr lang="en-GE" sz="2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101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2BC5D-472A-0ACE-1F73-F09B4A7B87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5" name="Группа 18">
            <a:extLst>
              <a:ext uri="{FF2B5EF4-FFF2-40B4-BE49-F238E27FC236}">
                <a16:creationId xmlns:a16="http://schemas.microsoft.com/office/drawing/2014/main" id="{CB1CFAF8-1981-32A1-A52E-C8068AB113A5}"/>
              </a:ext>
            </a:extLst>
          </p:cNvPr>
          <p:cNvGrpSpPr/>
          <p:nvPr/>
        </p:nvGrpSpPr>
        <p:grpSpPr>
          <a:xfrm>
            <a:off x="3286826" y="354420"/>
            <a:ext cx="8072549" cy="706493"/>
            <a:chOff x="1476753" y="3499669"/>
            <a:chExt cx="4619247" cy="666000"/>
          </a:xfrm>
        </p:grpSpPr>
        <p:sp>
          <p:nvSpPr>
            <p:cNvPr id="6" name="Прямоугольник 19">
              <a:extLst>
                <a:ext uri="{FF2B5EF4-FFF2-40B4-BE49-F238E27FC236}">
                  <a16:creationId xmlns:a16="http://schemas.microsoft.com/office/drawing/2014/main" id="{268F5DC4-5B38-0B3C-3E11-196F860CF4CF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6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endParaRPr>
            </a:p>
            <a:p>
              <a:pPr algn="ctr"/>
              <a:r>
                <a:rPr lang="ru-RU" sz="36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Работа с выбросами</a:t>
              </a:r>
              <a:endParaRPr lang="ru-RU" sz="3600" spc="180" dirty="0">
                <a:latin typeface="ALS Sector Bold" pitchFamily="2" charset="0"/>
                <a:cs typeface="ALS Sector Bold" pitchFamily="2" charset="0"/>
              </a:endParaRPr>
            </a:p>
            <a:p>
              <a:pPr algn="ctr"/>
              <a:endParaRPr lang="ru-RU" sz="36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7" name="Прямоугольник 58">
              <a:extLst>
                <a:ext uri="{FF2B5EF4-FFF2-40B4-BE49-F238E27FC236}">
                  <a16:creationId xmlns:a16="http://schemas.microsoft.com/office/drawing/2014/main" id="{5A2300D0-52DD-C70F-7B72-019F01928AEA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8" name="Прямоугольник 58">
              <a:extLst>
                <a:ext uri="{FF2B5EF4-FFF2-40B4-BE49-F238E27FC236}">
                  <a16:creationId xmlns:a16="http://schemas.microsoft.com/office/drawing/2014/main" id="{DE535874-F860-09C0-24D3-A9CD9A74F77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C1EC2CDE-EFEC-8430-F658-002818967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28" y="1259308"/>
            <a:ext cx="7974343" cy="5312370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7DAF3587-AB77-335B-8C2C-B838D652A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029" y="1221015"/>
            <a:ext cx="7974343" cy="5254232"/>
          </a:xfrm>
          <a:prstGeom prst="rect">
            <a:avLst/>
          </a:prstGeom>
        </p:spPr>
      </p:pic>
      <p:pic>
        <p:nvPicPr>
          <p:cNvPr id="18" name="Picture 17" descr="A group of blue and white graphs&#10;&#10;Description automatically generated">
            <a:extLst>
              <a:ext uri="{FF2B5EF4-FFF2-40B4-BE49-F238E27FC236}">
                <a16:creationId xmlns:a16="http://schemas.microsoft.com/office/drawing/2014/main" id="{9A6C91B5-478C-17D4-D45B-2B5B443E4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42" y="424549"/>
            <a:ext cx="8111825" cy="3940203"/>
          </a:xfrm>
          <a:prstGeom prst="rect">
            <a:avLst/>
          </a:prstGeom>
        </p:spPr>
      </p:pic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6E7024EC-50BA-8EBC-59C9-A21BDEE3E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029" y="2691817"/>
            <a:ext cx="7772400" cy="382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1052</TotalTime>
  <Words>248</Words>
  <Application>Microsoft Macintosh PowerPoint</Application>
  <PresentationFormat>Widescreen</PresentationFormat>
  <Paragraphs>64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ALS Sector Bold</vt:lpstr>
      <vt:lpstr>ALS Sector Regular</vt:lpstr>
      <vt:lpstr>Open Sans</vt:lpstr>
      <vt:lpstr>Arial</vt:lpstr>
      <vt:lpstr>Times New Roman</vt:lpstr>
      <vt:lpstr>Noto Sans Symbols</vt:lpstr>
      <vt:lpstr>If,kjyVUNE_28012021</vt:lpstr>
      <vt:lpstr>Выпускная квалификационная работа  по курсу  «Data Science pro»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Anna Pogorelova</cp:lastModifiedBy>
  <cp:revision>99</cp:revision>
  <dcterms:created xsi:type="dcterms:W3CDTF">2021-02-24T09:03:25Z</dcterms:created>
  <dcterms:modified xsi:type="dcterms:W3CDTF">2023-09-17T01:06:06Z</dcterms:modified>
</cp:coreProperties>
</file>